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576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64926-973A-E4EA-17C9-1D315901AC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540473-F7B9-3C34-9C73-7D5D4974A6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224D2-64D6-CF3C-C224-CA9520975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DEB1B-DB7E-C8D9-A763-E42F15C89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E647C-AA90-455D-ACC0-01E7E91DE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86881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A924A-7DDC-B7B1-5290-F079332B8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01FFC4-A668-5BA6-863D-617EA13F0E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22A6B-966D-FBEF-43A8-74E6BAD33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44344-93FA-4649-8DCA-38437DA83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03B5D-ADC3-2366-8A93-9E06A4E66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43694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29C3F2-5FB6-A447-2113-C9F7739465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4A3AD5-51BA-6160-34D6-9640E9A19C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CF2DC-2ADB-1EE9-A79B-1DF357047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15489-27FE-48B5-3336-75FBD16FA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335CD-1006-6AC6-3363-A9428E3E5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68994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45042-8C3B-232D-AA4F-8ED5A231E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7A213-B96F-8BA5-C26C-C0DD0F362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CF204-A2E9-5E88-724A-DD8AE1CF1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D1335-3F46-F9FC-9DF1-1DB39BF1E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E7CEB-4760-7D23-8776-D497A860B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1172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E838A-814D-8075-D71C-8D9C73F50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7916F-8AB2-E92B-868D-75154F16F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BB564-A9B1-97C8-5827-9869338D8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D87E8-127F-A864-59EC-22FAAEEEF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F1CA5-A834-DDDF-2AE5-021285319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08796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4D5A3-1481-0373-C54A-D5CE89702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03E92-44C8-2764-CDB1-5F451629D7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8EA4B-E4FB-84C3-0BA6-D52A7E5442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86A30D-6D0B-C36F-3824-C63121224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75CE7-ED4C-C180-3AFF-5C4581721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87872-767C-EEE9-5077-7D0CBFEB6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1783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6F1A3-1883-8143-D44F-1D965B155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EA2F5-8981-279C-4CCF-40DF481E3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826DA9-6963-1011-57DE-0AF971487B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7BAF30-5FBA-48DE-0CEE-C0F3E6A389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EF9C8D-5CD3-7EC2-14FB-B2A870B84D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9B2E38-009E-9806-2B3A-12F16166A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DB7565-65A6-E77B-741A-00959D9E6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3BD30C-1E5B-8D1E-9CE3-08764C1DB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93255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3D756-8079-16BB-0224-0F1C7E781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13BFE-2B3E-18DF-07D5-70B777B4C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CCB92-AC03-7571-6045-BCD005243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43718C-2D6D-B0B0-2366-15E808170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66339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26AB3E-09A2-02F5-8644-D82D2F02B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5EF491-B32F-7768-4756-87AA73AC5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B8A16-2CE3-BF6A-5D00-DE9544AB0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0948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1E47E-F11A-F4BB-18DB-697340F4E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F129B-3DDC-2C55-DCD0-5C17400B61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493D6C-E898-444F-F997-BD776B79A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6902B7-86C4-39C9-E1D9-7238F266E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EC10E8-462A-789B-B228-7BF116232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C5C31-3EA0-5626-ED51-A8457424F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88620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B4BC0-982A-3735-CDD0-151E1490E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2BC86B-FBE1-D2FE-FEA0-FB053A2E1B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8824C8-3FD3-E37F-B9ED-0A3F9E47D5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8AF3B5-2747-7976-6020-7F0AF963B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6F3D92-1784-A4D6-10E1-CB51E1AFF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7573A-EBDA-F5E5-85C7-5A6DE3AB0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80462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5593D4-73F6-E4B6-D7BB-343FDC247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A3A07-3283-54F8-7554-256197353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1CD96A-A9B5-2F4A-4980-C513B92082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0805FB-7A9A-4512-BB8E-414CD31E0FE9}" type="datetimeFigureOut">
              <a:rPr lang="cs-CZ" smtClean="0"/>
              <a:t>25.05.2024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B3B84-59D7-208F-D9A5-8F5864C167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0B833-9397-4886-3AB0-3A7F7542F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304176-88A3-4D6D-A961-6E8F7064DA2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38494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estujlevne.com/pruvodce/francie/pariz/zamek-vincennes" TargetMode="External"/><Relationship Id="rId2" Type="http://schemas.openxmlformats.org/officeDocument/2006/relationships/hyperlink" Target="https://cs.wikipedia.org/wiki/Vincennes_(z%C3%A1mek)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eskycestovatel.cz/vincennes-hrad-zamek-veznic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large stone castle with a flag on top&#10;&#10;Description automatically generated">
            <a:extLst>
              <a:ext uri="{FF2B5EF4-FFF2-40B4-BE49-F238E27FC236}">
                <a16:creationId xmlns:a16="http://schemas.microsoft.com/office/drawing/2014/main" id="{8D3DFAA7-CC39-87A8-4EEE-11EC36F2AA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73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04625A-7A6F-F89D-0343-414D20056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cs-CZ">
                <a:solidFill>
                  <a:srgbClr val="FFFFFF"/>
                </a:solidFill>
              </a:rPr>
              <a:t>Château de Vincennes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5EB9E2-5CA7-F49A-3381-9424810B8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cs-CZ">
                <a:solidFill>
                  <a:srgbClr val="FFFFFF"/>
                </a:solidFill>
              </a:rPr>
              <a:t>Čech David Alex</a:t>
            </a:r>
          </a:p>
        </p:txBody>
      </p:sp>
    </p:spTree>
    <p:extLst>
      <p:ext uri="{BB962C8B-B14F-4D97-AF65-F5344CB8AC3E}">
        <p14:creationId xmlns:p14="http://schemas.microsoft.com/office/powerpoint/2010/main" val="31505603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0E4C519-FBE9-4ABE-A8F9-C2CBE3269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teau de Vincennes — JCPCDR architecture">
            <a:extLst>
              <a:ext uri="{FF2B5EF4-FFF2-40B4-BE49-F238E27FC236}">
                <a16:creationId xmlns:a16="http://schemas.microsoft.com/office/drawing/2014/main" id="{FC060791-7826-1162-1485-B9A9F6A39E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621"/>
          <a:stretch/>
        </p:blipFill>
        <p:spPr bwMode="auto">
          <a:xfrm>
            <a:off x="3245637" y="-1"/>
            <a:ext cx="8946363" cy="6858000"/>
          </a:xfrm>
          <a:custGeom>
            <a:avLst/>
            <a:gdLst/>
            <a:ahLst/>
            <a:cxnLst/>
            <a:rect l="l" t="t" r="r" b="b"/>
            <a:pathLst>
              <a:path w="8946363" h="6858000">
                <a:moveTo>
                  <a:pt x="0" y="0"/>
                </a:moveTo>
                <a:lnTo>
                  <a:pt x="8946363" y="0"/>
                </a:lnTo>
                <a:lnTo>
                  <a:pt x="8946363" y="6858000"/>
                </a:lnTo>
                <a:lnTo>
                  <a:pt x="1" y="6858000"/>
                </a:lnTo>
                <a:lnTo>
                  <a:pt x="60040" y="6788731"/>
                </a:lnTo>
                <a:cubicBezTo>
                  <a:pt x="770566" y="5928901"/>
                  <a:pt x="1210035" y="4741057"/>
                  <a:pt x="1210035" y="3429001"/>
                </a:cubicBezTo>
                <a:cubicBezTo>
                  <a:pt x="1210035" y="2116945"/>
                  <a:pt x="770566" y="929101"/>
                  <a:pt x="60040" y="6927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80EC29FB-299E-49F3-8C7B-01199632A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4455672" cy="6858000"/>
          </a:xfrm>
          <a:custGeom>
            <a:avLst/>
            <a:gdLst>
              <a:gd name="connsiteX0" fmla="*/ 0 w 4455672"/>
              <a:gd name="connsiteY0" fmla="*/ 0 h 6858000"/>
              <a:gd name="connsiteX1" fmla="*/ 3245636 w 4455672"/>
              <a:gd name="connsiteY1" fmla="*/ 0 h 6858000"/>
              <a:gd name="connsiteX2" fmla="*/ 3305677 w 4455672"/>
              <a:gd name="connsiteY2" fmla="*/ 69272 h 6858000"/>
              <a:gd name="connsiteX3" fmla="*/ 4455672 w 4455672"/>
              <a:gd name="connsiteY3" fmla="*/ 3429001 h 6858000"/>
              <a:gd name="connsiteX4" fmla="*/ 3305677 w 4455672"/>
              <a:gd name="connsiteY4" fmla="*/ 6788731 h 6858000"/>
              <a:gd name="connsiteX5" fmla="*/ 3245638 w 4455672"/>
              <a:gd name="connsiteY5" fmla="*/ 6858000 h 6858000"/>
              <a:gd name="connsiteX6" fmla="*/ 0 w 445567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2" h="6858000">
                <a:moveTo>
                  <a:pt x="0" y="0"/>
                </a:moveTo>
                <a:lnTo>
                  <a:pt x="3245636" y="0"/>
                </a:lnTo>
                <a:lnTo>
                  <a:pt x="3305677" y="69272"/>
                </a:lnTo>
                <a:cubicBezTo>
                  <a:pt x="4016203" y="929101"/>
                  <a:pt x="4455672" y="2116945"/>
                  <a:pt x="4455672" y="3429001"/>
                </a:cubicBezTo>
                <a:cubicBezTo>
                  <a:pt x="4455672" y="4741057"/>
                  <a:pt x="4016203" y="5928901"/>
                  <a:pt x="3305677" y="6788731"/>
                </a:cubicBezTo>
                <a:lnTo>
                  <a:pt x="3245638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29A2522-B27A-45C5-897B-79A1407D1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8" cy="6858000"/>
          </a:xfrm>
          <a:custGeom>
            <a:avLst/>
            <a:gdLst>
              <a:gd name="connsiteX0" fmla="*/ 0 w 4446528"/>
              <a:gd name="connsiteY0" fmla="*/ 0 h 6858000"/>
              <a:gd name="connsiteX1" fmla="*/ 3236492 w 4446528"/>
              <a:gd name="connsiteY1" fmla="*/ 0 h 6858000"/>
              <a:gd name="connsiteX2" fmla="*/ 3296533 w 4446528"/>
              <a:gd name="connsiteY2" fmla="*/ 69272 h 6858000"/>
              <a:gd name="connsiteX3" fmla="*/ 4446528 w 4446528"/>
              <a:gd name="connsiteY3" fmla="*/ 3429001 h 6858000"/>
              <a:gd name="connsiteX4" fmla="*/ 3296533 w 4446528"/>
              <a:gd name="connsiteY4" fmla="*/ 6788731 h 6858000"/>
              <a:gd name="connsiteX5" fmla="*/ 3236494 w 4446528"/>
              <a:gd name="connsiteY5" fmla="*/ 6858000 h 6858000"/>
              <a:gd name="connsiteX6" fmla="*/ 0 w 444652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8" h="6858000">
                <a:moveTo>
                  <a:pt x="0" y="0"/>
                </a:moveTo>
                <a:lnTo>
                  <a:pt x="3236492" y="0"/>
                </a:lnTo>
                <a:lnTo>
                  <a:pt x="3296533" y="69272"/>
                </a:lnTo>
                <a:cubicBezTo>
                  <a:pt x="4007059" y="929101"/>
                  <a:pt x="4446528" y="2116945"/>
                  <a:pt x="4446528" y="3429001"/>
                </a:cubicBezTo>
                <a:cubicBezTo>
                  <a:pt x="4446528" y="4741057"/>
                  <a:pt x="4007059" y="5928901"/>
                  <a:pt x="3296533" y="6788731"/>
                </a:cubicBezTo>
                <a:lnTo>
                  <a:pt x="3236494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66E3A-CBD6-51A8-DCDA-0E05AB894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74" y="650147"/>
            <a:ext cx="3670184" cy="1750153"/>
          </a:xfrm>
        </p:spPr>
        <p:txBody>
          <a:bodyPr anchor="ctr">
            <a:normAutofit/>
          </a:bodyPr>
          <a:lstStyle/>
          <a:p>
            <a:r>
              <a:rPr lang="cs-CZ" sz="4800" dirty="0" err="1"/>
              <a:t>Château</a:t>
            </a:r>
            <a:r>
              <a:rPr lang="cs-CZ" sz="4800" dirty="0"/>
              <a:t> de </a:t>
            </a:r>
            <a:r>
              <a:rPr lang="cs-CZ" sz="4800" dirty="0" err="1"/>
              <a:t>Vincennes</a:t>
            </a:r>
            <a:endParaRPr lang="cs-CZ" sz="4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0961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4181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D3FEA-48B3-23E9-7D17-F810C401B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936653" cy="3207258"/>
          </a:xfrm>
        </p:spPr>
        <p:txBody>
          <a:bodyPr anchor="t">
            <a:normAutofit/>
          </a:bodyPr>
          <a:lstStyle/>
          <a:p>
            <a:r>
              <a:rPr lang="fr-FR" sz="2400" dirty="0"/>
              <a:t>situé à </a:t>
            </a:r>
            <a:r>
              <a:rPr lang="fr-FR" sz="2400" b="1" dirty="0"/>
              <a:t>Vincennes</a:t>
            </a:r>
            <a:r>
              <a:rPr lang="fr-FR" sz="2400" dirty="0"/>
              <a:t>, dans la banlieue </a:t>
            </a:r>
            <a:r>
              <a:rPr lang="fr-FR" sz="2400" b="1" dirty="0"/>
              <a:t>sud-est de Paris</a:t>
            </a:r>
            <a:endParaRPr lang="cs-CZ" sz="2400" b="1" dirty="0"/>
          </a:p>
          <a:p>
            <a:r>
              <a:rPr lang="fr-FR" sz="2400" dirty="0"/>
              <a:t>à l'origine </a:t>
            </a:r>
            <a:r>
              <a:rPr lang="fr-FR" sz="2400" b="1" dirty="0"/>
              <a:t>un château royal</a:t>
            </a:r>
            <a:endParaRPr lang="cs-CZ" sz="2400" b="1" dirty="0"/>
          </a:p>
          <a:p>
            <a:r>
              <a:rPr lang="fr-FR" sz="2400" dirty="0"/>
              <a:t>son </a:t>
            </a:r>
            <a:r>
              <a:rPr lang="fr-FR" sz="2400" b="1" dirty="0"/>
              <a:t>donjon</a:t>
            </a:r>
            <a:r>
              <a:rPr lang="fr-FR" sz="2400" dirty="0"/>
              <a:t>, d'une taille de 50 mètres, est l'un des plus hauts de France</a:t>
            </a: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1629644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FF965A-2E8D-BD9F-172C-74C4D77C4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cs-CZ" sz="4800" dirty="0" err="1"/>
              <a:t>L'architecture</a:t>
            </a:r>
            <a:endParaRPr lang="cs-CZ" sz="4800" dirty="0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 descr="Château de Vincennes - Medieval Histories">
            <a:extLst>
              <a:ext uri="{FF2B5EF4-FFF2-40B4-BE49-F238E27FC236}">
                <a16:creationId xmlns:a16="http://schemas.microsoft.com/office/drawing/2014/main" id="{5130E7BF-D8B1-2257-D015-E979B943E3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06" r="2" b="2"/>
          <a:stretch/>
        </p:blipFill>
        <p:spPr bwMode="auto">
          <a:xfrm>
            <a:off x="847344" y="2111829"/>
            <a:ext cx="6009855" cy="4160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7C388-8D25-5EA1-2458-687CCFCBB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199" y="2190206"/>
            <a:ext cx="5090961" cy="4119154"/>
          </a:xfrm>
        </p:spPr>
        <p:txBody>
          <a:bodyPr anchor="ctr">
            <a:normAutofit lnSpcReduction="10000"/>
          </a:bodyPr>
          <a:lstStyle/>
          <a:p>
            <a:r>
              <a:rPr lang="fr-FR" sz="2400" dirty="0"/>
              <a:t>plan </a:t>
            </a:r>
            <a:r>
              <a:rPr lang="fr-FR" sz="2400" b="1" dirty="0"/>
              <a:t>rectangulaire</a:t>
            </a:r>
            <a:endParaRPr lang="cs-CZ" sz="2400" b="1" dirty="0"/>
          </a:p>
          <a:p>
            <a:r>
              <a:rPr lang="cs-CZ" sz="2400" b="1" dirty="0"/>
              <a:t>m</a:t>
            </a:r>
            <a:r>
              <a:rPr lang="fr-FR" sz="2400" b="1" dirty="0" err="1"/>
              <a:t>ur</a:t>
            </a:r>
            <a:r>
              <a:rPr lang="fr-FR" sz="2400" b="1" dirty="0"/>
              <a:t> de 1,2 km </a:t>
            </a:r>
            <a:r>
              <a:rPr lang="fr-FR" sz="2400" dirty="0"/>
              <a:t>de long</a:t>
            </a:r>
            <a:endParaRPr lang="cs-CZ" sz="2400" dirty="0"/>
          </a:p>
          <a:p>
            <a:r>
              <a:rPr lang="fr-FR" sz="2400" b="1" dirty="0"/>
              <a:t>neuf tours</a:t>
            </a:r>
            <a:r>
              <a:rPr lang="fr-FR" sz="2400" dirty="0"/>
              <a:t>, d'une hauteur d'environ 40 m à l'origine</a:t>
            </a:r>
            <a:endParaRPr lang="cs-CZ" sz="2400" dirty="0"/>
          </a:p>
          <a:p>
            <a:r>
              <a:rPr lang="fr-FR" sz="2400" dirty="0"/>
              <a:t>des </a:t>
            </a:r>
            <a:r>
              <a:rPr lang="fr-FR" sz="2400" b="1" dirty="0"/>
              <a:t>douves</a:t>
            </a:r>
            <a:r>
              <a:rPr lang="fr-FR" sz="2400" dirty="0"/>
              <a:t> de 27 m de large</a:t>
            </a:r>
            <a:endParaRPr lang="cs-CZ" sz="2400" dirty="0"/>
          </a:p>
          <a:p>
            <a:r>
              <a:rPr lang="fr-FR" sz="2400" dirty="0"/>
              <a:t>côté ouest interrompu par </a:t>
            </a:r>
            <a:r>
              <a:rPr lang="fr-FR" sz="2400" b="1" dirty="0"/>
              <a:t>une tour résidentielle fortifiée</a:t>
            </a:r>
            <a:endParaRPr lang="cs-CZ" sz="2400" b="1" dirty="0"/>
          </a:p>
          <a:p>
            <a:r>
              <a:rPr lang="fr-FR" sz="2400" dirty="0"/>
              <a:t>les bâtiments du palais se composent </a:t>
            </a:r>
            <a:r>
              <a:rPr lang="fr-FR" sz="2400" b="1" dirty="0"/>
              <a:t>du pavillon du roi </a:t>
            </a:r>
            <a:r>
              <a:rPr lang="fr-FR" sz="2400" dirty="0"/>
              <a:t>et </a:t>
            </a:r>
            <a:r>
              <a:rPr lang="fr-FR" sz="2400" b="1" dirty="0"/>
              <a:t>du pavillon de la reine</a:t>
            </a:r>
            <a:r>
              <a:rPr lang="fr-FR" sz="2400" dirty="0"/>
              <a:t>, avec une cour située </a:t>
            </a:r>
            <a:r>
              <a:rPr lang="fr-FR" sz="2400" b="1" dirty="0"/>
              <a:t>entre eux</a:t>
            </a:r>
            <a:endParaRPr lang="cs-CZ" sz="2400" b="1" dirty="0"/>
          </a:p>
        </p:txBody>
      </p:sp>
    </p:spTree>
    <p:extLst>
      <p:ext uri="{BB962C8B-B14F-4D97-AF65-F5344CB8AC3E}">
        <p14:creationId xmlns:p14="http://schemas.microsoft.com/office/powerpoint/2010/main" val="3824251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5" name="Rectangle 4104">
            <a:extLst>
              <a:ext uri="{FF2B5EF4-FFF2-40B4-BE49-F238E27FC236}">
                <a16:creationId xmlns:a16="http://schemas.microsoft.com/office/drawing/2014/main" id="{F83B1BEA-1159-4AE5-AD9B-9440E5189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D3A5B1-CD80-CDFB-21DB-62F6F8CD8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81000"/>
            <a:ext cx="3419856" cy="2003057"/>
          </a:xfrm>
        </p:spPr>
        <p:txBody>
          <a:bodyPr anchor="ctr">
            <a:normAutofit/>
          </a:bodyPr>
          <a:lstStyle/>
          <a:p>
            <a:r>
              <a:rPr lang="cs-CZ" sz="4800" dirty="0" err="1"/>
              <a:t>L'histoire</a:t>
            </a:r>
            <a:endParaRPr lang="cs-CZ" sz="4800" dirty="0"/>
          </a:p>
        </p:txBody>
      </p:sp>
      <p:sp>
        <p:nvSpPr>
          <p:cNvPr id="4107" name="sketch line">
            <a:extLst>
              <a:ext uri="{FF2B5EF4-FFF2-40B4-BE49-F238E27FC236}">
                <a16:creationId xmlns:a16="http://schemas.microsoft.com/office/drawing/2014/main" id="{5D50C310-510F-45B8-81D2-BE905D5C6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570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9DE82-2948-D668-E08E-AFDF809D7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95794"/>
            <a:ext cx="6894576" cy="2572881"/>
          </a:xfrm>
        </p:spPr>
        <p:txBody>
          <a:bodyPr anchor="ctr">
            <a:normAutofit fontScale="92500" lnSpcReduction="20000"/>
          </a:bodyPr>
          <a:lstStyle/>
          <a:p>
            <a:r>
              <a:rPr lang="cs-CZ" sz="2400" dirty="0" err="1"/>
              <a:t>construit</a:t>
            </a:r>
            <a:r>
              <a:rPr lang="cs-CZ" sz="2400" dirty="0"/>
              <a:t> en </a:t>
            </a:r>
            <a:r>
              <a:rPr lang="cs-CZ" sz="2400" b="1" dirty="0"/>
              <a:t>1340</a:t>
            </a:r>
          </a:p>
          <a:p>
            <a:r>
              <a:rPr lang="fr-FR" sz="2400" dirty="0"/>
              <a:t>a été une </a:t>
            </a:r>
            <a:r>
              <a:rPr lang="fr-FR" sz="2400" b="1" dirty="0"/>
              <a:t>résidence royale</a:t>
            </a:r>
            <a:endParaRPr lang="cs-CZ" sz="2400" b="1" dirty="0"/>
          </a:p>
          <a:p>
            <a:r>
              <a:rPr lang="fr-FR" sz="2400" b="1" dirty="0"/>
              <a:t>Louis X.</a:t>
            </a:r>
            <a:r>
              <a:rPr lang="fr-FR" sz="2400" dirty="0"/>
              <a:t> et </a:t>
            </a:r>
            <a:r>
              <a:rPr lang="fr-FR" sz="2400" b="1" dirty="0"/>
              <a:t>Charles IV. </a:t>
            </a:r>
            <a:r>
              <a:rPr lang="fr-FR" sz="2400" dirty="0"/>
              <a:t>y sont </a:t>
            </a:r>
            <a:r>
              <a:rPr lang="fr-FR" sz="2400" b="1" dirty="0"/>
              <a:t>morts</a:t>
            </a:r>
            <a:endParaRPr lang="cs-CZ" sz="2400" b="1" dirty="0"/>
          </a:p>
          <a:p>
            <a:r>
              <a:rPr lang="fr-FR" sz="2400" b="1" dirty="0"/>
              <a:t>Denis Diderot </a:t>
            </a:r>
            <a:r>
              <a:rPr lang="fr-FR" sz="2400" dirty="0"/>
              <a:t>ou le comte </a:t>
            </a:r>
            <a:r>
              <a:rPr lang="fr-FR" sz="2400" b="1" dirty="0"/>
              <a:t>Mirabeau</a:t>
            </a:r>
            <a:r>
              <a:rPr lang="fr-FR" sz="2400" dirty="0"/>
              <a:t> y a été emprisonné</a:t>
            </a:r>
            <a:endParaRPr lang="cs-CZ" sz="2400" dirty="0"/>
          </a:p>
          <a:p>
            <a:r>
              <a:rPr lang="fr-FR" sz="2400" dirty="0"/>
              <a:t>pendant les guerres, il a </a:t>
            </a:r>
            <a:r>
              <a:rPr lang="fr-FR" sz="2400" b="1" dirty="0"/>
              <a:t>servi d'arsenal</a:t>
            </a:r>
            <a:endParaRPr lang="cs-CZ" sz="2400" b="1" dirty="0"/>
          </a:p>
          <a:p>
            <a:r>
              <a:rPr lang="fr-FR" sz="2400" dirty="0"/>
              <a:t>le château est désormais ouvert </a:t>
            </a:r>
            <a:r>
              <a:rPr lang="fr-FR" sz="2400" b="1" dirty="0"/>
              <a:t>au public</a:t>
            </a:r>
            <a:endParaRPr lang="cs-CZ" sz="1500" b="1" dirty="0"/>
          </a:p>
        </p:txBody>
      </p:sp>
      <p:pic>
        <p:nvPicPr>
          <p:cNvPr id="4100" name="Picture 4" descr="Château de Vincennes - Wikipedia">
            <a:extLst>
              <a:ext uri="{FF2B5EF4-FFF2-40B4-BE49-F238E27FC236}">
                <a16:creationId xmlns:a16="http://schemas.microsoft.com/office/drawing/2014/main" id="{78892B34-0E37-36CC-A962-CCA829F856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0"/>
          <a:stretch/>
        </p:blipFill>
        <p:spPr bwMode="auto">
          <a:xfrm>
            <a:off x="8" y="2668687"/>
            <a:ext cx="6095992" cy="4189309"/>
          </a:xfrm>
          <a:custGeom>
            <a:avLst/>
            <a:gdLst/>
            <a:ahLst/>
            <a:cxnLst/>
            <a:rect l="l" t="t" r="r" b="b"/>
            <a:pathLst>
              <a:path w="6005375" h="4189309">
                <a:moveTo>
                  <a:pt x="5422311" y="873"/>
                </a:moveTo>
                <a:cubicBezTo>
                  <a:pt x="5467738" y="-1249"/>
                  <a:pt x="5513346" y="499"/>
                  <a:pt x="5558643" y="6137"/>
                </a:cubicBezTo>
                <a:cubicBezTo>
                  <a:pt x="5633356" y="13367"/>
                  <a:pt x="5708323" y="18441"/>
                  <a:pt x="5783036" y="26052"/>
                </a:cubicBezTo>
                <a:cubicBezTo>
                  <a:pt x="5816269" y="29477"/>
                  <a:pt x="5849884" y="16792"/>
                  <a:pt x="5882612" y="28462"/>
                </a:cubicBezTo>
                <a:cubicBezTo>
                  <a:pt x="5909726" y="38166"/>
                  <a:pt x="5937089" y="43856"/>
                  <a:pt x="5964555" y="46416"/>
                </a:cubicBezTo>
                <a:lnTo>
                  <a:pt x="5997178" y="46088"/>
                </a:lnTo>
                <a:lnTo>
                  <a:pt x="5995170" y="275470"/>
                </a:lnTo>
                <a:cubicBezTo>
                  <a:pt x="5993432" y="411056"/>
                  <a:pt x="5993035" y="546624"/>
                  <a:pt x="5999656" y="682159"/>
                </a:cubicBezTo>
                <a:cubicBezTo>
                  <a:pt x="6009854" y="891918"/>
                  <a:pt x="6003364" y="1101545"/>
                  <a:pt x="5999656" y="1311172"/>
                </a:cubicBezTo>
                <a:cubicBezTo>
                  <a:pt x="5992506" y="1713210"/>
                  <a:pt x="6003364" y="2114718"/>
                  <a:pt x="5998730" y="2516227"/>
                </a:cubicBezTo>
                <a:cubicBezTo>
                  <a:pt x="5996744" y="2694204"/>
                  <a:pt x="5998994" y="2871916"/>
                  <a:pt x="6003364" y="3049893"/>
                </a:cubicBezTo>
                <a:cubicBezTo>
                  <a:pt x="6009720" y="3304015"/>
                  <a:pt x="5999922" y="3558268"/>
                  <a:pt x="5989196" y="3812257"/>
                </a:cubicBezTo>
                <a:cubicBezTo>
                  <a:pt x="5985594" y="3882097"/>
                  <a:pt x="5984646" y="3952020"/>
                  <a:pt x="5986348" y="4021878"/>
                </a:cubicBezTo>
                <a:lnTo>
                  <a:pt x="5996786" y="4189309"/>
                </a:lnTo>
                <a:lnTo>
                  <a:pt x="0" y="4189309"/>
                </a:lnTo>
                <a:lnTo>
                  <a:pt x="0" y="27247"/>
                </a:lnTo>
                <a:lnTo>
                  <a:pt x="495" y="27408"/>
                </a:lnTo>
                <a:cubicBezTo>
                  <a:pt x="5176" y="27551"/>
                  <a:pt x="10686" y="26465"/>
                  <a:pt x="17314" y="23896"/>
                </a:cubicBezTo>
                <a:cubicBezTo>
                  <a:pt x="33823" y="19050"/>
                  <a:pt x="50862" y="16234"/>
                  <a:pt x="68053" y="15524"/>
                </a:cubicBezTo>
                <a:cubicBezTo>
                  <a:pt x="200481" y="-1093"/>
                  <a:pt x="333037" y="3346"/>
                  <a:pt x="466100" y="8801"/>
                </a:cubicBezTo>
                <a:cubicBezTo>
                  <a:pt x="697850" y="18187"/>
                  <a:pt x="929854" y="29096"/>
                  <a:pt x="1161985" y="25798"/>
                </a:cubicBezTo>
                <a:cubicBezTo>
                  <a:pt x="1397540" y="22373"/>
                  <a:pt x="1632588" y="29604"/>
                  <a:pt x="1867890" y="39117"/>
                </a:cubicBezTo>
                <a:cubicBezTo>
                  <a:pt x="1971017" y="43050"/>
                  <a:pt x="2074779" y="46982"/>
                  <a:pt x="2176256" y="17680"/>
                </a:cubicBezTo>
                <a:cubicBezTo>
                  <a:pt x="2199190" y="12314"/>
                  <a:pt x="2223101" y="12834"/>
                  <a:pt x="2245769" y="19202"/>
                </a:cubicBezTo>
                <a:cubicBezTo>
                  <a:pt x="2359678" y="45713"/>
                  <a:pt x="2474221" y="53578"/>
                  <a:pt x="2589398" y="27447"/>
                </a:cubicBezTo>
                <a:cubicBezTo>
                  <a:pt x="2721802" y="-1220"/>
                  <a:pt x="2858087" y="-7347"/>
                  <a:pt x="2992519" y="9308"/>
                </a:cubicBezTo>
                <a:cubicBezTo>
                  <a:pt x="3115435" y="23008"/>
                  <a:pt x="3238984" y="37849"/>
                  <a:pt x="3362153" y="26813"/>
                </a:cubicBezTo>
                <a:cubicBezTo>
                  <a:pt x="3556737" y="9308"/>
                  <a:pt x="3751067" y="24530"/>
                  <a:pt x="3945651" y="29223"/>
                </a:cubicBezTo>
                <a:cubicBezTo>
                  <a:pt x="4010343" y="30745"/>
                  <a:pt x="4075416" y="44064"/>
                  <a:pt x="4139727" y="32141"/>
                </a:cubicBezTo>
                <a:cubicBezTo>
                  <a:pt x="4241079" y="13367"/>
                  <a:pt x="4341288" y="20597"/>
                  <a:pt x="4442766" y="31126"/>
                </a:cubicBezTo>
                <a:cubicBezTo>
                  <a:pt x="4637096" y="51422"/>
                  <a:pt x="4831299" y="61189"/>
                  <a:pt x="5024742" y="23134"/>
                </a:cubicBezTo>
                <a:cubicBezTo>
                  <a:pt x="5084742" y="11211"/>
                  <a:pt x="5144359" y="4361"/>
                  <a:pt x="5205373" y="20344"/>
                </a:cubicBezTo>
                <a:cubicBezTo>
                  <a:pt x="5232315" y="26496"/>
                  <a:pt x="5260361" y="25976"/>
                  <a:pt x="5287062" y="18822"/>
                </a:cubicBezTo>
                <a:cubicBezTo>
                  <a:pt x="5331637" y="8985"/>
                  <a:pt x="5376883" y="2995"/>
                  <a:pt x="5422311" y="87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Château de Vincennes - Wikipedia">
            <a:extLst>
              <a:ext uri="{FF2B5EF4-FFF2-40B4-BE49-F238E27FC236}">
                <a16:creationId xmlns:a16="http://schemas.microsoft.com/office/drawing/2014/main" id="{DCFB34F6-1ABE-E556-2989-F25D3FE8D9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7"/>
          <a:stretch/>
        </p:blipFill>
        <p:spPr bwMode="auto">
          <a:xfrm>
            <a:off x="6019800" y="2657872"/>
            <a:ext cx="6172193" cy="4200116"/>
          </a:xfrm>
          <a:custGeom>
            <a:avLst/>
            <a:gdLst/>
            <a:ahLst/>
            <a:cxnLst/>
            <a:rect l="l" t="t" r="r" b="b"/>
            <a:pathLst>
              <a:path w="6006950" h="4200116">
                <a:moveTo>
                  <a:pt x="1035902" y="878"/>
                </a:moveTo>
                <a:cubicBezTo>
                  <a:pt x="1135908" y="5076"/>
                  <a:pt x="1234824" y="23223"/>
                  <a:pt x="1334526" y="31024"/>
                </a:cubicBezTo>
                <a:cubicBezTo>
                  <a:pt x="1429408" y="38508"/>
                  <a:pt x="1524290" y="49417"/>
                  <a:pt x="1619679" y="34449"/>
                </a:cubicBezTo>
                <a:cubicBezTo>
                  <a:pt x="1713242" y="21726"/>
                  <a:pt x="1807870" y="18745"/>
                  <a:pt x="1902041" y="25570"/>
                </a:cubicBezTo>
                <a:cubicBezTo>
                  <a:pt x="2006183" y="30770"/>
                  <a:pt x="2110071" y="48021"/>
                  <a:pt x="2214847" y="33561"/>
                </a:cubicBezTo>
                <a:cubicBezTo>
                  <a:pt x="2228052" y="32216"/>
                  <a:pt x="2241384" y="33954"/>
                  <a:pt x="2253790" y="38635"/>
                </a:cubicBezTo>
                <a:cubicBezTo>
                  <a:pt x="2294520" y="52169"/>
                  <a:pt x="2338397" y="53007"/>
                  <a:pt x="2379622" y="41045"/>
                </a:cubicBezTo>
                <a:cubicBezTo>
                  <a:pt x="2431756" y="27168"/>
                  <a:pt x="2486503" y="26254"/>
                  <a:pt x="2539069" y="38381"/>
                </a:cubicBezTo>
                <a:cubicBezTo>
                  <a:pt x="2617207" y="55379"/>
                  <a:pt x="2695598" y="72123"/>
                  <a:pt x="2776908" y="58169"/>
                </a:cubicBezTo>
                <a:cubicBezTo>
                  <a:pt x="2824222" y="50178"/>
                  <a:pt x="2868111" y="30770"/>
                  <a:pt x="2914791" y="21637"/>
                </a:cubicBezTo>
                <a:cubicBezTo>
                  <a:pt x="3049249" y="-4620"/>
                  <a:pt x="3184976" y="3244"/>
                  <a:pt x="3320703" y="12124"/>
                </a:cubicBezTo>
                <a:cubicBezTo>
                  <a:pt x="3453259" y="20876"/>
                  <a:pt x="3585179" y="38888"/>
                  <a:pt x="3718496" y="36225"/>
                </a:cubicBezTo>
                <a:cubicBezTo>
                  <a:pt x="3746884" y="36440"/>
                  <a:pt x="3775210" y="38812"/>
                  <a:pt x="3803230" y="43328"/>
                </a:cubicBezTo>
                <a:cubicBezTo>
                  <a:pt x="3907245" y="57028"/>
                  <a:pt x="4011767" y="69966"/>
                  <a:pt x="4114640" y="42313"/>
                </a:cubicBezTo>
                <a:cubicBezTo>
                  <a:pt x="4206871" y="17312"/>
                  <a:pt x="4303111" y="10677"/>
                  <a:pt x="4397891" y="22779"/>
                </a:cubicBezTo>
                <a:cubicBezTo>
                  <a:pt x="4522696" y="39130"/>
                  <a:pt x="4648846" y="42707"/>
                  <a:pt x="4774374" y="33434"/>
                </a:cubicBezTo>
                <a:cubicBezTo>
                  <a:pt x="4813773" y="29515"/>
                  <a:pt x="4853387" y="28107"/>
                  <a:pt x="4892977" y="29248"/>
                </a:cubicBezTo>
                <a:cubicBezTo>
                  <a:pt x="5181681" y="42440"/>
                  <a:pt x="5471273" y="25062"/>
                  <a:pt x="5759471" y="55759"/>
                </a:cubicBezTo>
                <a:cubicBezTo>
                  <a:pt x="5805028" y="61131"/>
                  <a:pt x="5850896" y="61524"/>
                  <a:pt x="5896277" y="57017"/>
                </a:cubicBezTo>
                <a:lnTo>
                  <a:pt x="6006950" y="33749"/>
                </a:lnTo>
                <a:lnTo>
                  <a:pt x="6006950" y="4200116"/>
                </a:lnTo>
                <a:lnTo>
                  <a:pt x="13501" y="4200116"/>
                </a:lnTo>
                <a:lnTo>
                  <a:pt x="28554" y="3862213"/>
                </a:lnTo>
                <a:cubicBezTo>
                  <a:pt x="30457" y="3736758"/>
                  <a:pt x="27411" y="3611386"/>
                  <a:pt x="15626" y="3486312"/>
                </a:cubicBezTo>
                <a:cubicBezTo>
                  <a:pt x="-847" y="3333707"/>
                  <a:pt x="-4304" y="3179990"/>
                  <a:pt x="5296" y="3026802"/>
                </a:cubicBezTo>
                <a:cubicBezTo>
                  <a:pt x="11786" y="2939137"/>
                  <a:pt x="18539" y="2851472"/>
                  <a:pt x="22776" y="2763676"/>
                </a:cubicBezTo>
                <a:cubicBezTo>
                  <a:pt x="28180" y="2638786"/>
                  <a:pt x="25173" y="2513673"/>
                  <a:pt x="13771" y="2389181"/>
                </a:cubicBezTo>
                <a:cubicBezTo>
                  <a:pt x="4237" y="2294247"/>
                  <a:pt x="3177" y="2198663"/>
                  <a:pt x="10593" y="2103543"/>
                </a:cubicBezTo>
                <a:cubicBezTo>
                  <a:pt x="25690" y="1941590"/>
                  <a:pt x="9931" y="1779636"/>
                  <a:pt x="5032" y="1617814"/>
                </a:cubicBezTo>
                <a:cubicBezTo>
                  <a:pt x="-3577" y="1320125"/>
                  <a:pt x="20393" y="1022570"/>
                  <a:pt x="9666" y="724882"/>
                </a:cubicBezTo>
                <a:cubicBezTo>
                  <a:pt x="3841" y="577627"/>
                  <a:pt x="16420" y="430504"/>
                  <a:pt x="9666" y="283249"/>
                </a:cubicBezTo>
                <a:cubicBezTo>
                  <a:pt x="6885" y="230875"/>
                  <a:pt x="4568" y="178502"/>
                  <a:pt x="3409" y="126111"/>
                </a:cubicBezTo>
                <a:lnTo>
                  <a:pt x="3819" y="33427"/>
                </a:lnTo>
                <a:lnTo>
                  <a:pt x="31797" y="28723"/>
                </a:lnTo>
                <a:cubicBezTo>
                  <a:pt x="147177" y="14068"/>
                  <a:pt x="264046" y="13354"/>
                  <a:pt x="379873" y="26711"/>
                </a:cubicBezTo>
                <a:cubicBezTo>
                  <a:pt x="443931" y="35083"/>
                  <a:pt x="508243" y="47768"/>
                  <a:pt x="573442" y="35083"/>
                </a:cubicBezTo>
                <a:cubicBezTo>
                  <a:pt x="579581" y="33992"/>
                  <a:pt x="585759" y="36757"/>
                  <a:pt x="589044" y="42060"/>
                </a:cubicBezTo>
                <a:cubicBezTo>
                  <a:pt x="621264" y="81382"/>
                  <a:pt x="663123" y="80114"/>
                  <a:pt x="705871" y="67429"/>
                </a:cubicBezTo>
                <a:cubicBezTo>
                  <a:pt x="733929" y="58740"/>
                  <a:pt x="761430" y="48326"/>
                  <a:pt x="788194" y="36225"/>
                </a:cubicBezTo>
                <a:cubicBezTo>
                  <a:pt x="835052" y="16792"/>
                  <a:pt x="884827" y="5299"/>
                  <a:pt x="935464" y="2230"/>
                </a:cubicBezTo>
                <a:cubicBezTo>
                  <a:pt x="969111" y="-370"/>
                  <a:pt x="1002567" y="-521"/>
                  <a:pt x="1035902" y="87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801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72ADD4-809A-BF96-C6A3-98DF872E5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99" y="548640"/>
            <a:ext cx="4448339" cy="5431536"/>
          </a:xfrm>
        </p:spPr>
        <p:txBody>
          <a:bodyPr>
            <a:normAutofit/>
          </a:bodyPr>
          <a:lstStyle/>
          <a:p>
            <a:r>
              <a:rPr lang="cs-CZ" sz="5400" dirty="0"/>
              <a:t>Les </a:t>
            </a:r>
            <a:r>
              <a:rPr lang="cs-CZ" sz="5400" dirty="0" err="1"/>
              <a:t>ressources</a:t>
            </a:r>
            <a:endParaRPr lang="cs-CZ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540DA-98B4-DA70-9715-964184D02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cs-CZ" sz="2200">
                <a:hlinkClick r:id="rId2"/>
              </a:rPr>
              <a:t>https://cs.wikipedia.org/wiki/Vincennes_(z%C3%A1mek)</a:t>
            </a:r>
            <a:endParaRPr lang="cs-CZ" sz="2200"/>
          </a:p>
          <a:p>
            <a:r>
              <a:rPr lang="cs-CZ" sz="2200">
                <a:hlinkClick r:id="rId3"/>
              </a:rPr>
              <a:t>https://www.cestujlevne.com/pruvodce/francie/pariz/zamek-vincennes</a:t>
            </a:r>
            <a:endParaRPr lang="cs-CZ" sz="2200"/>
          </a:p>
          <a:p>
            <a:r>
              <a:rPr lang="cs-CZ" sz="2200">
                <a:hlinkClick r:id="rId4"/>
              </a:rPr>
              <a:t>https://www.ceskycestovatel.cz/vincennes-hrad-zamek-veznice/</a:t>
            </a:r>
            <a:endParaRPr lang="cs-CZ" sz="2200"/>
          </a:p>
          <a:p>
            <a:r>
              <a:rPr lang="cs-CZ" sz="2200"/>
              <a:t>BingAI</a:t>
            </a:r>
          </a:p>
        </p:txBody>
      </p:sp>
    </p:spTree>
    <p:extLst>
      <p:ext uri="{BB962C8B-B14F-4D97-AF65-F5344CB8AC3E}">
        <p14:creationId xmlns:p14="http://schemas.microsoft.com/office/powerpoint/2010/main" val="1391873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188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Calibri</vt:lpstr>
      <vt:lpstr>Office Theme</vt:lpstr>
      <vt:lpstr>Château de Vincennes</vt:lpstr>
      <vt:lpstr>Château de Vincennes</vt:lpstr>
      <vt:lpstr>L'architecture</vt:lpstr>
      <vt:lpstr>L'histoire</vt:lpstr>
      <vt:lpstr>Les ressources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Château de Vincennes</dc:title>
  <dc:creator>David Alex Čech</dc:creator>
  <cp:lastModifiedBy>David Alex Čech</cp:lastModifiedBy>
  <cp:revision>3</cp:revision>
  <dcterms:created xsi:type="dcterms:W3CDTF">2024-05-25T17:38:21Z</dcterms:created>
  <dcterms:modified xsi:type="dcterms:W3CDTF">2024-05-25T18:55:04Z</dcterms:modified>
</cp:coreProperties>
</file>

<file path=docProps/thumbnail.jpeg>
</file>